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2"/>
    <p:sldId id="329" r:id="rId3"/>
    <p:sldId id="339" r:id="rId4"/>
    <p:sldId id="340" r:id="rId5"/>
    <p:sldId id="341" r:id="rId6"/>
    <p:sldId id="334" r:id="rId7"/>
    <p:sldId id="353" r:id="rId8"/>
    <p:sldId id="337" r:id="rId9"/>
    <p:sldId id="348" r:id="rId10"/>
    <p:sldId id="349" r:id="rId11"/>
    <p:sldId id="350" r:id="rId12"/>
    <p:sldId id="347" r:id="rId13"/>
    <p:sldId id="355" r:id="rId14"/>
    <p:sldId id="354" r:id="rId15"/>
    <p:sldId id="346" r:id="rId16"/>
    <p:sldId id="338" r:id="rId17"/>
  </p:sldIdLst>
  <p:sldSz cx="12188825" cy="6858000"/>
  <p:notesSz cx="6858000" cy="9144000"/>
  <p:custDataLst>
    <p:tags r:id="rId20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180" y="6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A93956-1D04-445D-9901-E7A40675B5DD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2021年1月11日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F2F9F3D-E91E-42BF-BABD-4236380FE7CF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66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dirty="0"/>
              <a:t>編輯母片副標題樣式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F28AD4-2115-4C9F-B52B-E99A9AEEA133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dirty="0"/>
              <a:t>按一下以編輯母片標題</a:t>
            </a:r>
            <a:br>
              <a:rPr lang="en-US" altLang="zh-TW" dirty="0"/>
            </a:br>
            <a:r>
              <a:rPr lang="zh-TW" altLang="en-US" dirty="0"/>
              <a:t>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8AE890-1712-49FA-AD40-39AAC7D9F039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8676CEB6-13E2-451A-8B4E-C1E606A9A7D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30D2E204-A293-4848-B81D-D34B73B6398E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91F5F6-3401-4910-A513-DDD03BC86E7C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B444DC7-ADB0-4978-BF0F-B39FD20752F5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1BF26-B929-4E79-9900-33DCD1376B1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4DD751-DAC6-45E4-A2A4-67A4BEEF3EFB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B948B6-691C-4FA9-933A-615911B8448D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707B1B1-639C-4919-8F92-DF5E80F57C52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>
            <a:normAutofit/>
          </a:bodyPr>
          <a:lstStyle/>
          <a:p>
            <a:r>
              <a:rPr lang="en-US" altLang="zh-TW" sz="4400" dirty="0">
                <a:latin typeface="+mj-lt"/>
              </a:rPr>
              <a:t>Final Project- S &amp;P 500 Prediction-Group1</a:t>
            </a:r>
            <a:endParaRPr lang="zh-TW" altLang="en-US" sz="4400" dirty="0">
              <a:latin typeface="+mj-lt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3200" dirty="0">
                <a:latin typeface="+mj-lt"/>
              </a:rPr>
              <a:t>RMSE/RSE/</a:t>
            </a:r>
            <a:r>
              <a:rPr lang="en-US" altLang="zh-TW" sz="3200" dirty="0" err="1">
                <a:latin typeface="+mj-lt"/>
              </a:rPr>
              <a:t>Rsquare</a:t>
            </a:r>
            <a:endParaRPr lang="zh-TW" altLang="en-US" sz="3200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A7F4D62-4DC0-4FFE-81A0-9BB33D68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567" y="645428"/>
            <a:ext cx="4584589" cy="2755631"/>
          </a:xfrm>
          <a:prstGeom prst="rect">
            <a:avLst/>
          </a:prstGeom>
        </p:spPr>
      </p:pic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2A8F7974-BB17-4973-831D-B856494D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7567" y="357301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Validation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lt"/>
              </a:rPr>
              <a:t>將訓練資料裡面切出</a:t>
            </a:r>
            <a:r>
              <a:rPr lang="en-US" altLang="zh-TW" dirty="0">
                <a:latin typeface="+mn-lt"/>
              </a:rPr>
              <a:t>validation</a:t>
            </a:r>
            <a:r>
              <a:rPr lang="zh-TW" altLang="en-US" dirty="0">
                <a:latin typeface="+mn-lt"/>
              </a:rPr>
              <a:t>的資料出來，讓模型做</a:t>
            </a:r>
            <a:r>
              <a:rPr lang="en-US" altLang="zh-TW" dirty="0">
                <a:latin typeface="+mn-lt"/>
              </a:rPr>
              <a:t>validation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6B376-9627-4D7E-B3EE-754CAEBD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81" y="2492896"/>
            <a:ext cx="4956862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Challenge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選擇預測模型 </a:t>
            </a:r>
            <a:endParaRPr lang="en-US" altLang="zh-TW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找出有效的特徵值</a:t>
            </a:r>
            <a:endParaRPr lang="en-US" altLang="zh-TW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讓模型跑得更準</a:t>
            </a:r>
            <a:endParaRPr lang="en-US" altLang="zh-TW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6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CD07-7715-4AD8-94A4-1D6A60D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Demo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BD1BF1-CA0D-4766-A7C9-136891EB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61CF0F-FAE2-48C1-ADF2-1AB8F5432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93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</a:rPr>
              <a:t>The end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6ECA432E-4ED6-4BDF-8CE8-430015690E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00" r="20000"/>
          <a:stretch>
            <a:fillRect/>
          </a:stretch>
        </p:blipFill>
        <p:spPr>
          <a:xfrm>
            <a:off x="6025925" y="-50118"/>
            <a:ext cx="6172198" cy="6857999"/>
          </a:xfrm>
          <a:prstGeom prst="rect">
            <a:avLst/>
          </a:prstGeo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+mn-lt"/>
              </a:rPr>
              <a:t>We are </a:t>
            </a:r>
            <a:r>
              <a:rPr lang="en-US" altLang="zh-TW" sz="2400" b="1" dirty="0">
                <a:latin typeface="+mn-lt"/>
              </a:rPr>
              <a:t>Group1</a:t>
            </a:r>
            <a:r>
              <a:rPr lang="en-US" altLang="zh-TW" sz="2400" dirty="0">
                <a:latin typeface="+mn-lt"/>
              </a:rPr>
              <a:t>. Thank you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Goal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Data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Modeling</a:t>
            </a:r>
          </a:p>
          <a:p>
            <a:pPr rtl="0"/>
            <a:r>
              <a:rPr lang="en-US" altLang="zh-TW" dirty="0">
                <a:latin typeface="+mn-lt"/>
              </a:rPr>
              <a:t>Performance</a:t>
            </a:r>
          </a:p>
          <a:p>
            <a:pPr rtl="0"/>
            <a:r>
              <a:rPr lang="en-US" altLang="zh-TW" dirty="0">
                <a:latin typeface="+mn-lt"/>
              </a:rPr>
              <a:t>Demo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FEB5E-81EB-4EF7-8ABB-20842520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6C2C-2C50-43B4-B48E-C77F2DF6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透過</a:t>
            </a:r>
            <a:r>
              <a:rPr lang="en-US" altLang="zh-TW" dirty="0">
                <a:latin typeface="+mn-lt"/>
              </a:rPr>
              <a:t>LSTM</a:t>
            </a:r>
            <a:r>
              <a:rPr lang="zh-TW" altLang="en-US" dirty="0">
                <a:latin typeface="+mn-lt"/>
              </a:rPr>
              <a:t>的</a:t>
            </a:r>
            <a:r>
              <a:rPr lang="en-US" altLang="zh-TW" dirty="0">
                <a:latin typeface="+mn-lt"/>
              </a:rPr>
              <a:t>model</a:t>
            </a:r>
            <a:r>
              <a:rPr lang="zh-TW" altLang="en-US" dirty="0">
                <a:latin typeface="+mn-lt"/>
              </a:rPr>
              <a:t>預測</a:t>
            </a:r>
            <a:r>
              <a:rPr lang="en-US" altLang="zh-TW" dirty="0">
                <a:latin typeface="+mn-lt"/>
              </a:rPr>
              <a:t>S&amp;P500</a:t>
            </a:r>
            <a:r>
              <a:rPr lang="zh-TW" altLang="en-US" dirty="0">
                <a:latin typeface="+mn-lt"/>
              </a:rPr>
              <a:t>的指數型基金</a:t>
            </a:r>
            <a:r>
              <a:rPr lang="en-US" altLang="zh-TW" dirty="0">
                <a:latin typeface="+mn-lt"/>
              </a:rPr>
              <a:t>VFINX</a:t>
            </a:r>
            <a:r>
              <a:rPr lang="zh-TW" altLang="en-US" dirty="0">
                <a:latin typeface="+mn-lt"/>
              </a:rPr>
              <a:t>的股價走勢，希望能藉此發展出能穩定獲利的交易策略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7A8061-D1D2-404E-A412-802D0DEB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2780928"/>
            <a:ext cx="524407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運用爬蟲從</a:t>
            </a:r>
            <a:r>
              <a:rPr lang="en-US" altLang="zh-TW" dirty="0">
                <a:latin typeface="+mn-lt"/>
              </a:rPr>
              <a:t>yahoo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 err="1">
                <a:latin typeface="+mn-lt"/>
              </a:rPr>
              <a:t>finace</a:t>
            </a:r>
            <a:r>
              <a:rPr lang="zh-TW" altLang="en-US" dirty="0">
                <a:latin typeface="+mn-lt"/>
              </a:rPr>
              <a:t>將標普</a:t>
            </a:r>
            <a:r>
              <a:rPr lang="en-US" altLang="zh-TW" dirty="0">
                <a:latin typeface="+mn-lt"/>
              </a:rPr>
              <a:t>500</a:t>
            </a:r>
            <a:r>
              <a:rPr lang="zh-TW" altLang="en-US" dirty="0">
                <a:latin typeface="+mn-lt"/>
              </a:rPr>
              <a:t>指數與其他股價資訊</a:t>
            </a:r>
            <a:r>
              <a:rPr lang="en-US" altLang="zh-TW" b="1" dirty="0">
                <a:latin typeface="+mn-lt"/>
              </a:rPr>
              <a:t>2009-2021</a:t>
            </a:r>
            <a:r>
              <a:rPr lang="zh-TW" altLang="en-US" dirty="0">
                <a:latin typeface="+mn-lt"/>
              </a:rPr>
              <a:t>年資料抓下來</a:t>
            </a: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zh-TW" altLang="en-US" dirty="0">
              <a:latin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A9C62-D082-4512-BF72-3BBBF7A8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33" y="2996952"/>
            <a:ext cx="8958879" cy="23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1A09A-0080-4F8D-9828-ED065AC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 Features</a:t>
            </a:r>
            <a:endParaRPr lang="zh-TW" altLang="en-US" dirty="0">
              <a:latin typeface="+mj-lt"/>
            </a:endParaRP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5C5F11B-0C97-4AAA-BFF6-36EAC79FA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636790"/>
              </p:ext>
            </p:extLst>
          </p:nvPr>
        </p:nvGraphicFramePr>
        <p:xfrm>
          <a:off x="1522413" y="1981200"/>
          <a:ext cx="9829800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1648748878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41590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VFINX(</a:t>
                      </a:r>
                      <a:r>
                        <a:rPr lang="en-US" altLang="zh-TW" b="0" dirty="0" err="1"/>
                        <a:t>s&amp;p</a:t>
                      </a:r>
                      <a:r>
                        <a:rPr lang="en-US" altLang="zh-TW" b="0" dirty="0"/>
                        <a:t> 500 ETF)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nasdaq</a:t>
                      </a:r>
                      <a:r>
                        <a:rPr lang="en-US" altLang="zh-TW" b="0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那斯達克</a:t>
                      </a:r>
                      <a:r>
                        <a:rPr lang="zh-TW" altLang="en-US" b="0" dirty="0">
                          <a:latin typeface="+mn-lt"/>
                        </a:rPr>
                        <a:t>指數</a:t>
                      </a:r>
                      <a:r>
                        <a:rPr lang="en-US" altLang="zh-TW" b="0" dirty="0"/>
                        <a:t>)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Vix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波動率指數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dji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道瓊指數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spxVol</a:t>
                      </a:r>
                      <a:r>
                        <a:rPr lang="en-US" altLang="zh-TW" dirty="0"/>
                        <a:t>(SPDR S&amp;P 500 </a:t>
                      </a:r>
                      <a:r>
                        <a:rPr lang="en-US" altLang="zh-TW"/>
                        <a:t>ETF Trust)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3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Vbmfx</a:t>
                      </a:r>
                      <a:r>
                        <a:rPr lang="en-US" altLang="zh-TW" dirty="0"/>
                        <a:t>(Vanguard Total Bond Market Index)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s&amp;p</a:t>
                      </a:r>
                      <a:r>
                        <a:rPr lang="en-US" altLang="zh-TW" dirty="0"/>
                        <a:t> 500)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msft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Usdx</a:t>
                      </a:r>
                      <a:r>
                        <a:rPr lang="en-US" altLang="zh-TW" dirty="0"/>
                        <a:t>(US dollar)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0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Tnx</a:t>
                      </a:r>
                      <a:r>
                        <a:rPr lang="en-US" altLang="zh-TW" dirty="0"/>
                        <a:t>(Treasury Yield 10 Years)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6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Methods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8" name="內容預留位置 7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LSTM</a:t>
            </a:r>
          </a:p>
          <a:p>
            <a:pPr rtl="0"/>
            <a:endParaRPr lang="zh-TW" altLang="en-US" dirty="0">
              <a:latin typeface="+mn-lt"/>
            </a:endParaRPr>
          </a:p>
        </p:txBody>
      </p:sp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Null 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10" name="內容預留位置 9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Random Forest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 preprocessing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Handle missing data:</a:t>
            </a:r>
          </a:p>
          <a:p>
            <a:pPr marL="0" indent="0">
              <a:buNone/>
            </a:pPr>
            <a:r>
              <a:rPr lang="zh-TW" altLang="en-US" sz="2000" dirty="0">
                <a:latin typeface="+mn-lt"/>
              </a:rPr>
              <a:t>假如說股價有</a:t>
            </a:r>
            <a:r>
              <a:rPr lang="en-US" altLang="zh-TW" sz="2000" dirty="0">
                <a:latin typeface="+mn-lt"/>
              </a:rPr>
              <a:t>missing value</a:t>
            </a:r>
            <a:r>
              <a:rPr lang="zh-TW" altLang="en-US" sz="2000" dirty="0">
                <a:latin typeface="+mn-lt"/>
              </a:rPr>
              <a:t>就直接</a:t>
            </a:r>
            <a:r>
              <a:rPr lang="en-US" altLang="zh-TW" sz="2000" dirty="0">
                <a:latin typeface="+mn-lt"/>
              </a:rPr>
              <a:t>drop</a:t>
            </a:r>
            <a:r>
              <a:rPr lang="zh-TW" altLang="en-US" sz="2000" dirty="0">
                <a:latin typeface="+mn-lt"/>
              </a:rPr>
              <a:t>掉，然後用前一天的資料去補</a:t>
            </a:r>
            <a:endParaRPr lang="en-US" altLang="zh-TW" sz="2000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Scale value:</a:t>
            </a:r>
          </a:p>
          <a:p>
            <a:pPr marL="0" indent="0">
              <a:buNone/>
            </a:pPr>
            <a:r>
              <a:rPr lang="zh-TW" altLang="en-US" sz="2000" dirty="0">
                <a:latin typeface="+mj-lt"/>
              </a:rPr>
              <a:t>做標準化，把資料縮在</a:t>
            </a:r>
            <a:r>
              <a:rPr lang="en-US" altLang="zh-TW" sz="2000" dirty="0">
                <a:latin typeface="+mj-lt"/>
              </a:rPr>
              <a:t>0~1</a:t>
            </a:r>
            <a:r>
              <a:rPr lang="zh-TW" altLang="en-US" sz="2000" dirty="0">
                <a:latin typeface="+mj-lt"/>
              </a:rPr>
              <a:t>之間</a:t>
            </a:r>
            <a:endParaRPr lang="en-US" altLang="zh-TW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8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  <a:ea typeface="細明體" panose="02020509000000000000" pitchFamily="49" charset="-120"/>
              </a:rPr>
              <a:t>Performance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5E39681-F959-456E-9151-14808875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800100"/>
            <a:ext cx="5257800" cy="5257800"/>
          </a:xfr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800" dirty="0">
                <a:latin typeface="+mj-lt"/>
              </a:rPr>
              <a:t>Null model</a:t>
            </a:r>
            <a:endParaRPr lang="zh-TW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 err="1">
                <a:latin typeface="+mj-lt"/>
              </a:rPr>
              <a:t>RamdomForest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貨幣符號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12_TF02895262.potx" id="{8FEDAAF5-E246-4C0A-96A5-829CF5439FB9}" vid="{F1361A71-B2A2-4726-AF14-ADA2E0698933}"/>
    </a:ext>
  </a:extLst>
</a:theme>
</file>

<file path=ppt/theme/theme2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貨幣符號簡報 (寬螢幕)</Template>
  <TotalTime>1500</TotalTime>
  <Words>232</Words>
  <Application>Microsoft Office PowerPoint</Application>
  <PresentationFormat>自訂</PresentationFormat>
  <Paragraphs>55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MingLiU</vt:lpstr>
      <vt:lpstr>新細明體</vt:lpstr>
      <vt:lpstr>Arial</vt:lpstr>
      <vt:lpstr>Cambria</vt:lpstr>
      <vt:lpstr>Wingdings</vt:lpstr>
      <vt:lpstr>貨幣符號 16x9</vt:lpstr>
      <vt:lpstr>Final Project- S &amp;P 500 Prediction-Group1</vt:lpstr>
      <vt:lpstr>Agenda</vt:lpstr>
      <vt:lpstr>Goal</vt:lpstr>
      <vt:lpstr>Data</vt:lpstr>
      <vt:lpstr>Data Features</vt:lpstr>
      <vt:lpstr>Methods</vt:lpstr>
      <vt:lpstr>Data preprocessing</vt:lpstr>
      <vt:lpstr>Performance</vt:lpstr>
      <vt:lpstr>PowerPoint 簡報</vt:lpstr>
      <vt:lpstr>PowerPoint 簡報</vt:lpstr>
      <vt:lpstr>PowerPoint 簡報</vt:lpstr>
      <vt:lpstr>RMSE/RSE/Rsquare</vt:lpstr>
      <vt:lpstr>Validation</vt:lpstr>
      <vt:lpstr>Challenge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Project-S &amp;P   500Group4</dc:title>
  <dc:creator>梁永強</dc:creator>
  <cp:lastModifiedBy>梁永強</cp:lastModifiedBy>
  <cp:revision>38</cp:revision>
  <dcterms:created xsi:type="dcterms:W3CDTF">2021-01-10T07:24:32Z</dcterms:created>
  <dcterms:modified xsi:type="dcterms:W3CDTF">2021-01-11T12:22:14Z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